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79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6710-6E21-4D4D-AB04-D8A4C82BB414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97F98-44E1-4311-85C3-A29C81D4351B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9554-8325-4FB0-B1C1-E76E8AAE6D8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0B46C-D1F0-495F-9B4D-B59F71D6889C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9158-2013-4F7F-832E-D4ED216FBB78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82693-DCD4-4B51-B3A7-3882ED3CA800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F319-0331-419D-99CA-D0A02DC3572B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C099-27F1-4196-9F6F-65A0CA965FB2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B7CF-DFA0-4410-AD6C-1A670C34D04D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4242C-7579-4519-9A34-34D609702884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3B3A2-DD8F-4932-8E13-093B9316ED5C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F318F-0BD6-4911-9ADC-2CCC3E036DEB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Electronic computers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</a:t>
            </a:r>
            <a:r>
              <a:rPr lang="en-US" i="1" dirty="0" smtClean="0"/>
              <a:t>Computing</a:t>
            </a:r>
            <a:endParaRPr lang="en-US" dirty="0"/>
          </a:p>
          <a:p>
            <a:r>
              <a:rPr lang="en-US" dirty="0" smtClean="0"/>
              <a:t>Chapter 1: Electronic Computers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Turing machine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Infinite tape divided into cells.</a:t>
            </a:r>
          </a:p>
          <a:p>
            <a:r>
              <a:rPr lang="en-US" dirty="0" smtClean="0"/>
              <a:t>Head can read/write symbols on tape (not always 0/1).</a:t>
            </a:r>
          </a:p>
          <a:p>
            <a:r>
              <a:rPr lang="en-US" dirty="0" smtClean="0"/>
              <a:t>Action table or transition function defines actions based on current tape symbol.</a:t>
            </a:r>
          </a:p>
          <a:p>
            <a:r>
              <a:rPr lang="en-US" dirty="0" smtClean="0"/>
              <a:t>State register stores current state.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522166" y="1495227"/>
            <a:ext cx="765628" cy="765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22166" y="2260130"/>
            <a:ext cx="765628" cy="765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522166" y="3016026"/>
            <a:ext cx="765628" cy="765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522166" y="3781654"/>
            <a:ext cx="765628" cy="765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522166" y="4537550"/>
            <a:ext cx="765628" cy="7656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 rot="5400000">
            <a:off x="7486357" y="2906450"/>
            <a:ext cx="963711" cy="1107909"/>
            <a:chOff x="5277896" y="3089534"/>
            <a:chExt cx="963711" cy="1107909"/>
          </a:xfrm>
        </p:grpSpPr>
        <p:sp>
          <p:nvSpPr>
            <p:cNvPr id="12" name="Isosceles Triangle 11"/>
            <p:cNvSpPr/>
            <p:nvPr/>
          </p:nvSpPr>
          <p:spPr>
            <a:xfrm>
              <a:off x="5277896" y="3089534"/>
              <a:ext cx="963711" cy="59448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77896" y="3684022"/>
              <a:ext cx="963711" cy="513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 flipH="1">
            <a:off x="8680780" y="1036184"/>
            <a:ext cx="404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8680780" y="5223893"/>
            <a:ext cx="404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6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Turing machine formal definition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 is a finite, non-empty set of states.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is a finite, non-empty set of tape symbols.</a:t>
            </a:r>
          </a:p>
          <a:p>
            <a:r>
              <a:rPr lang="en-US" dirty="0" smtClean="0"/>
              <a:t>B ∈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is the blank symbol.</a:t>
            </a:r>
          </a:p>
          <a:p>
            <a:r>
              <a:rPr lang="en-US" dirty="0" smtClean="0"/>
              <a:t>S ⊆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is the set of input symbols</a:t>
            </a:r>
          </a:p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r>
              <a:rPr lang="en-US" dirty="0" smtClean="0"/>
              <a:t> ∈Q is the initial state</a:t>
            </a:r>
          </a:p>
          <a:p>
            <a:r>
              <a:rPr lang="en-US" dirty="0" smtClean="0"/>
              <a:t>F ⊆Q is the set of accepting states</a:t>
            </a:r>
          </a:p>
          <a:p>
            <a:r>
              <a:rPr lang="en-US" dirty="0" smtClean="0"/>
              <a:t>D: Q/F X G -&gt; Q x G x {L,R} is the transition function.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2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Church-Turing 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Every effectively calculable function is a computable function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Many models of computation are equivalent to Turing machines---</a:t>
            </a:r>
            <a:r>
              <a:rPr lang="en-US" i="1" dirty="0" smtClean="0"/>
              <a:t>Turing complete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4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cannot be computed?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algorithm never terminates with an answer, the problem is </a:t>
            </a:r>
            <a:r>
              <a:rPr lang="en-US" dirty="0" err="1" smtClean="0"/>
              <a:t>undecidable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Halting problem: can’t show in general what set of Turing machine programs will terminate.</a:t>
            </a:r>
          </a:p>
          <a:p>
            <a:r>
              <a:rPr lang="en-US" dirty="0" smtClean="0"/>
              <a:t>Many interesting problems are semi-decidable:</a:t>
            </a:r>
          </a:p>
          <a:p>
            <a:pPr lvl="1"/>
            <a:r>
              <a:rPr lang="en-US" dirty="0" smtClean="0"/>
              <a:t>Generate all possible answers of length 0, 1, …</a:t>
            </a:r>
          </a:p>
          <a:p>
            <a:pPr lvl="1"/>
            <a:r>
              <a:rPr lang="en-US" dirty="0" smtClean="0"/>
              <a:t>If you find an answer that works, you are done.</a:t>
            </a:r>
          </a:p>
          <a:p>
            <a:pPr lvl="1"/>
            <a:r>
              <a:rPr lang="en-US" dirty="0" smtClean="0"/>
              <a:t>If no such answer exists, you will never stop.</a:t>
            </a:r>
          </a:p>
          <a:p>
            <a:r>
              <a:rPr lang="en-US" dirty="0" err="1" smtClean="0"/>
              <a:t>Godel</a:t>
            </a:r>
            <a:r>
              <a:rPr lang="en-US" dirty="0" smtClean="0"/>
              <a:t> </a:t>
            </a:r>
            <a:r>
              <a:rPr lang="en-US" dirty="0" err="1" smtClean="0"/>
              <a:t>undecidability</a:t>
            </a:r>
            <a:r>
              <a:rPr lang="en-US" dirty="0" smtClean="0"/>
              <a:t> theorem:</a:t>
            </a:r>
          </a:p>
          <a:p>
            <a:pPr lvl="1"/>
            <a:r>
              <a:rPr lang="en-US" dirty="0" smtClean="0"/>
              <a:t>Some statements have proofs of both proof and falsity.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2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 vs. Turing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Turing machine was proposed as second model of computation.</a:t>
            </a:r>
          </a:p>
          <a:p>
            <a:r>
              <a:rPr lang="en-US" dirty="0" smtClean="0"/>
              <a:t>More closely reflects the physical nature of computation.</a:t>
            </a:r>
          </a:p>
          <a:p>
            <a:pPr lvl="1"/>
            <a:r>
              <a:rPr lang="en-US" dirty="0" smtClean="0"/>
              <a:t>Tape is a form of memory.</a:t>
            </a:r>
          </a:p>
          <a:p>
            <a:r>
              <a:rPr lang="en-US" dirty="0" smtClean="0"/>
              <a:t>If algorithms are written as recursive functions, they still have to be mapped onto a non-recursive Turing/von Neumann machine to be executed.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Turing vs. physics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Similarities:</a:t>
            </a:r>
          </a:p>
          <a:p>
            <a:pPr lvl="1"/>
            <a:r>
              <a:rPr lang="en-US" dirty="0" smtClean="0"/>
              <a:t>Discrete values.</a:t>
            </a:r>
          </a:p>
          <a:p>
            <a:pPr lvl="1"/>
            <a:r>
              <a:rPr lang="en-US" dirty="0" smtClean="0"/>
              <a:t>Discrete time.</a:t>
            </a:r>
          </a:p>
          <a:p>
            <a:pPr lvl="1"/>
            <a:r>
              <a:rPr lang="en-US" dirty="0" smtClean="0"/>
              <a:t>Read an instruction from tape/memory.</a:t>
            </a:r>
          </a:p>
          <a:p>
            <a:pPr lvl="1"/>
            <a:r>
              <a:rPr lang="en-US" dirty="0" smtClean="0"/>
              <a:t>Write values to memory.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Real computer has finite memory.</a:t>
            </a:r>
          </a:p>
          <a:p>
            <a:pPr lvl="1"/>
            <a:r>
              <a:rPr lang="en-US" dirty="0" smtClean="0"/>
              <a:t>A big enough memory approximates an infinite tape.</a:t>
            </a:r>
          </a:p>
          <a:p>
            <a:r>
              <a:rPr lang="en-US" dirty="0"/>
              <a:t>State representation  relies on approximations.</a:t>
            </a:r>
          </a:p>
          <a:p>
            <a:r>
              <a:rPr lang="en-US" dirty="0" smtClean="0"/>
              <a:t>von Neumann machine stores the program in the same memory as data.</a:t>
            </a:r>
          </a:p>
          <a:p>
            <a:r>
              <a:rPr lang="en-US" dirty="0" smtClean="0"/>
              <a:t>Turing didn’t bother with a mechanism to change the program.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2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system metrics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Performance: how fast?</a:t>
            </a:r>
          </a:p>
          <a:p>
            <a:pPr lvl="1"/>
            <a:r>
              <a:rPr lang="en-US" dirty="0" smtClean="0"/>
              <a:t>A common marketing figure and important practical metric.</a:t>
            </a:r>
          </a:p>
          <a:p>
            <a:r>
              <a:rPr lang="en-US" dirty="0" smtClean="0"/>
              <a:t>Energy and power: how much energy per operation?</a:t>
            </a:r>
          </a:p>
          <a:p>
            <a:pPr lvl="1"/>
            <a:r>
              <a:rPr lang="en-US" dirty="0" smtClean="0"/>
              <a:t>Critical for both data centers and mobile devices.</a:t>
            </a:r>
          </a:p>
          <a:p>
            <a:r>
              <a:rPr lang="en-US" dirty="0" smtClean="0"/>
              <a:t>Thermal: how hot?</a:t>
            </a:r>
          </a:p>
          <a:p>
            <a:pPr lvl="1"/>
            <a:r>
              <a:rPr lang="en-US" dirty="0" smtClean="0"/>
              <a:t>Fan </a:t>
            </a:r>
            <a:r>
              <a:rPr lang="en-US" dirty="0" err="1" smtClean="0"/>
              <a:t>noise,reliability</a:t>
            </a:r>
            <a:r>
              <a:rPr lang="en-US" dirty="0" smtClean="0"/>
              <a:t>, …</a:t>
            </a:r>
          </a:p>
          <a:p>
            <a:r>
              <a:rPr lang="en-US" dirty="0" smtClean="0"/>
              <a:t>Reliability: how often does it make mistakes?</a:t>
            </a:r>
          </a:p>
          <a:p>
            <a:pPr lvl="1"/>
            <a:r>
              <a:rPr lang="en-US" dirty="0" smtClean="0"/>
              <a:t>A fundamental trade-off </a:t>
            </a:r>
            <a:r>
              <a:rPr lang="en-US" smtClean="0"/>
              <a:t>in design.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6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computing devices</a:t>
            </a:r>
          </a:p>
          <a:p>
            <a:r>
              <a:rPr lang="en-US" dirty="0" smtClean="0"/>
              <a:t>Theories of computing</a:t>
            </a:r>
          </a:p>
          <a:p>
            <a:r>
              <a:rPr lang="en-US" dirty="0" smtClean="0"/>
              <a:t>Electronic computers</a:t>
            </a:r>
          </a:p>
          <a:p>
            <a:r>
              <a:rPr lang="en-US" dirty="0" smtClean="0"/>
              <a:t>Computer system metrics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92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Jacquard loom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Represented weaving pattern on cards that guided/blocked needles.</a:t>
            </a:r>
          </a:p>
          <a:p>
            <a:r>
              <a:rPr lang="en-US" dirty="0" smtClean="0"/>
              <a:t>Early form of memory or programming.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364" y="1739153"/>
            <a:ext cx="4420831" cy="313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86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Babbage analytical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Built in 1833.</a:t>
            </a:r>
          </a:p>
          <a:p>
            <a:r>
              <a:rPr lang="en-US" dirty="0" smtClean="0"/>
              <a:t>Punched cards for memory </a:t>
            </a:r>
            <a:r>
              <a:rPr lang="en-US" i="1" dirty="0" smtClean="0"/>
              <a:t>a la </a:t>
            </a:r>
            <a:r>
              <a:rPr lang="en-US" dirty="0" smtClean="0"/>
              <a:t>Jacquard.</a:t>
            </a:r>
          </a:p>
          <a:p>
            <a:r>
              <a:rPr lang="en-US" dirty="0" smtClean="0"/>
              <a:t>Powered by steam engine.</a:t>
            </a:r>
          </a:p>
          <a:p>
            <a:r>
              <a:rPr lang="en-US" dirty="0" smtClean="0"/>
              <a:t>Gears and shafts represent numbers.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203" y="2002937"/>
            <a:ext cx="2694268" cy="315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51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Astanoff</a:t>
            </a:r>
            <a:r>
              <a:rPr lang="en-US" dirty="0" smtClean="0"/>
              <a:t>-Berry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electronic digital computer.</a:t>
            </a:r>
          </a:p>
          <a:p>
            <a:r>
              <a:rPr lang="en-US" dirty="0" smtClean="0"/>
              <a:t>300 vacuum tubes.</a:t>
            </a:r>
          </a:p>
          <a:p>
            <a:r>
              <a:rPr lang="en-US" dirty="0" smtClean="0"/>
              <a:t>Capacitors on rotating drum for memory.</a:t>
            </a:r>
          </a:p>
          <a:p>
            <a:r>
              <a:rPr lang="en-US" dirty="0" smtClean="0"/>
              <a:t>No program store.</a:t>
            </a:r>
            <a:endParaRPr lang="en-US" dirty="0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197958" y="5693975"/>
            <a:ext cx="66416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/>
              <a:t>By </a:t>
            </a:r>
            <a:r>
              <a:rPr lang="en-US" sz="1200" dirty="0" err="1"/>
              <a:t>User:Manop</a:t>
            </a:r>
            <a:r>
              <a:rPr lang="en-US" sz="1200" dirty="0"/>
              <a:t> - Own work, CC BY-SA 3.0, https://commons.wikimedia.org/w/index.php?curid=887139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587" y="1142252"/>
            <a:ext cx="3755479" cy="416634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1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Widely used:</a:t>
            </a:r>
          </a:p>
          <a:p>
            <a:pPr lvl="1"/>
            <a:r>
              <a:rPr lang="en-US" dirty="0" smtClean="0"/>
              <a:t>Electronic music</a:t>
            </a:r>
          </a:p>
          <a:p>
            <a:pPr lvl="1"/>
            <a:r>
              <a:rPr lang="en-US" dirty="0" smtClean="0"/>
              <a:t>Aircraft simulation.</a:t>
            </a:r>
          </a:p>
          <a:p>
            <a:pPr lvl="1"/>
            <a:r>
              <a:rPr lang="en-US" dirty="0" smtClean="0"/>
              <a:t>Process control.</a:t>
            </a:r>
          </a:p>
          <a:p>
            <a:r>
              <a:rPr lang="en-US" dirty="0" smtClean="0"/>
              <a:t>Problems:</a:t>
            </a:r>
          </a:p>
          <a:p>
            <a:pPr lvl="1"/>
            <a:r>
              <a:rPr lang="en-US" dirty="0" smtClean="0"/>
              <a:t>Temperature sensitivity.</a:t>
            </a:r>
          </a:p>
          <a:p>
            <a:pPr lvl="1"/>
            <a:r>
              <a:rPr lang="en-US" dirty="0" smtClean="0"/>
              <a:t>Component variation sensitivity.</a:t>
            </a:r>
          </a:p>
          <a:p>
            <a:pPr lvl="1"/>
            <a:r>
              <a:rPr lang="en-US" dirty="0" smtClean="0"/>
              <a:t>Non-programmable.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1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memory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Widely used as main memory into the 1970s.</a:t>
            </a:r>
          </a:p>
          <a:p>
            <a:r>
              <a:rPr lang="en-US" dirty="0" smtClean="0"/>
              <a:t>Bit stored on magnetic donut.</a:t>
            </a:r>
          </a:p>
          <a:p>
            <a:pPr lvl="1"/>
            <a:r>
              <a:rPr lang="en-US" dirty="0" smtClean="0"/>
              <a:t>Wires through donut hole provide currents for reading, writing.</a:t>
            </a:r>
          </a:p>
          <a:p>
            <a:r>
              <a:rPr lang="en-US" dirty="0" smtClean="0"/>
              <a:t>Cores had to be strung by hand.</a:t>
            </a:r>
          </a:p>
          <a:p>
            <a:pPr lvl="1"/>
            <a:r>
              <a:rPr lang="en-US" dirty="0" smtClean="0"/>
              <a:t>High cost, limited size.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920" y="1825624"/>
            <a:ext cx="4689579" cy="43193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564034" y="6144973"/>
            <a:ext cx="1261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Marilyn Wolf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03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Computability and computational theory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Hilbert: Is there a mechanical procedure for proving whether a mathematical statement is true or false?</a:t>
            </a:r>
          </a:p>
          <a:p>
            <a:r>
              <a:rPr lang="en-US" dirty="0" smtClean="0"/>
              <a:t>Algorithm: effective procedure.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calculus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Church and </a:t>
            </a:r>
            <a:r>
              <a:rPr lang="en-US" dirty="0" err="1" smtClean="0"/>
              <a:t>Kleene</a:t>
            </a:r>
            <a:r>
              <a:rPr lang="en-US" dirty="0" smtClean="0"/>
              <a:t> showed that some number theoretic functions could be represented as recursive functions.</a:t>
            </a:r>
          </a:p>
          <a:p>
            <a:r>
              <a:rPr lang="en-US" dirty="0" smtClean="0"/>
              <a:t>Defines a set of expressions.</a:t>
            </a:r>
          </a:p>
          <a:p>
            <a:pPr lvl="1"/>
            <a:r>
              <a:rPr lang="en-US" dirty="0" smtClean="0"/>
              <a:t>Abstractions: variable </a:t>
            </a:r>
            <a:r>
              <a:rPr lang="en-US" i="1" dirty="0" smtClean="0"/>
              <a:t>x</a:t>
            </a:r>
            <a:r>
              <a:rPr lang="en-US" dirty="0" smtClean="0"/>
              <a:t>, </a:t>
            </a:r>
            <a:r>
              <a:rPr lang="en-US" i="1" dirty="0" smtClean="0"/>
              <a:t>M</a:t>
            </a:r>
            <a:r>
              <a:rPr lang="en-US" dirty="0" smtClean="0"/>
              <a:t> in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/>
              <a:t> </a:t>
            </a:r>
            <a:r>
              <a:rPr lang="en-US" dirty="0" smtClean="0"/>
              <a:t>-&gt; (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i="1" dirty="0" err="1" smtClean="0"/>
              <a:t>x.M</a:t>
            </a:r>
            <a:r>
              <a:rPr lang="en-US" dirty="0" smtClean="0"/>
              <a:t>) in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</a:p>
          <a:p>
            <a:pPr lvl="1"/>
            <a:r>
              <a:rPr lang="en-US" dirty="0" err="1" smtClean="0">
                <a:cs typeface="Symbol" charset="2"/>
              </a:rPr>
              <a:t>Applciations</a:t>
            </a:r>
            <a:r>
              <a:rPr lang="en-US" dirty="0" smtClean="0">
                <a:cs typeface="Symbol" charset="2"/>
              </a:rPr>
              <a:t>: </a:t>
            </a:r>
            <a:r>
              <a:rPr lang="en-US" i="1" dirty="0" smtClean="0">
                <a:cs typeface="Symbol" charset="2"/>
              </a:rPr>
              <a:t>M</a:t>
            </a:r>
            <a:r>
              <a:rPr lang="en-US" dirty="0" smtClean="0">
                <a:cs typeface="Symbol" charset="2"/>
              </a:rPr>
              <a:t>, </a:t>
            </a:r>
            <a:r>
              <a:rPr lang="en-US" i="1" dirty="0" smtClean="0">
                <a:cs typeface="Symbol" charset="2"/>
              </a:rPr>
              <a:t>N</a:t>
            </a:r>
            <a:r>
              <a:rPr lang="en-US" dirty="0" smtClean="0">
                <a:cs typeface="Symbol" charset="2"/>
              </a:rPr>
              <a:t> in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>
                <a:cs typeface="Symbol" charset="2"/>
              </a:rPr>
              <a:t> -&gt; (</a:t>
            </a:r>
            <a:r>
              <a:rPr lang="en-US" i="1" dirty="0" smtClean="0">
                <a:cs typeface="Symbol" charset="2"/>
              </a:rPr>
              <a:t>M N</a:t>
            </a:r>
            <a:r>
              <a:rPr lang="en-US" dirty="0" smtClean="0">
                <a:cs typeface="Symbol" charset="2"/>
              </a:rPr>
              <a:t>) in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0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790</Words>
  <Application>Microsoft Office PowerPoint</Application>
  <PresentationFormat>Widescreen</PresentationFormat>
  <Paragraphs>116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Office Theme</vt:lpstr>
      <vt:lpstr>Electronic computers</vt:lpstr>
      <vt:lpstr>Topics</vt:lpstr>
      <vt:lpstr>Jacquard loom</vt:lpstr>
      <vt:lpstr>Babbage analytical engine</vt:lpstr>
      <vt:lpstr>Astanoff-Berry Computer</vt:lpstr>
      <vt:lpstr>Analog computers</vt:lpstr>
      <vt:lpstr>Core memory</vt:lpstr>
      <vt:lpstr>Computability and computational theory</vt:lpstr>
      <vt:lpstr>l calculus</vt:lpstr>
      <vt:lpstr>Turing machine</vt:lpstr>
      <vt:lpstr>Turing machine formal definition</vt:lpstr>
      <vt:lpstr>Church-Turing thesis</vt:lpstr>
      <vt:lpstr>What cannot be computed?</vt:lpstr>
      <vt:lpstr>Church vs. Turing</vt:lpstr>
      <vt:lpstr>Turing vs. physics</vt:lpstr>
      <vt:lpstr>Computer system metrics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9</cp:revision>
  <dcterms:created xsi:type="dcterms:W3CDTF">2016-05-14T01:06:14Z</dcterms:created>
  <dcterms:modified xsi:type="dcterms:W3CDTF">2016-10-21T00:02:03Z</dcterms:modified>
</cp:coreProperties>
</file>